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46" autoAdjust="0"/>
    <p:restoredTop sz="94660"/>
  </p:normalViewPr>
  <p:slideViewPr>
    <p:cSldViewPr>
      <p:cViewPr varScale="1">
        <p:scale>
          <a:sx n="73" d="100"/>
          <a:sy n="73" d="100"/>
        </p:scale>
        <p:origin x="-64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4C5EF3F-E799-4CD5-966C-A18155E5097D}" type="datetimeFigureOut">
              <a:rPr lang="en-US" smtClean="0"/>
              <a:pPr/>
              <a:t>5/1/2011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2F15382-DE77-43C0-8873-1C34236215D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C5EF3F-E799-4CD5-966C-A18155E5097D}"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15382-DE77-43C0-8873-1C34236215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4C5EF3F-E799-4CD5-966C-A18155E5097D}" type="datetimeFigureOut">
              <a:rPr lang="en-US" smtClean="0"/>
              <a:pPr/>
              <a:t>5/1/2011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62F15382-DE77-43C0-8873-1C34236215D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4C5EF3F-E799-4CD5-966C-A18155E5097D}"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2F15382-DE77-43C0-8873-1C34236215D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4C5EF3F-E799-4CD5-966C-A18155E5097D}" type="datetimeFigureOut">
              <a:rPr lang="en-US" smtClean="0"/>
              <a:pPr/>
              <a:t>5/1/2011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2F15382-DE77-43C0-8873-1C34236215D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4C5EF3F-E799-4CD5-966C-A18155E5097D}" type="datetimeFigureOut">
              <a:rPr lang="en-US" smtClean="0"/>
              <a:pPr/>
              <a:t>5/1/2011</a:t>
            </a:fld>
            <a:endParaRPr lang="en-US"/>
          </a:p>
        </p:txBody>
      </p:sp>
      <p:sp>
        <p:nvSpPr>
          <p:cNvPr id="10" name="Slide Number Placeholder 9"/>
          <p:cNvSpPr>
            <a:spLocks noGrp="1"/>
          </p:cNvSpPr>
          <p:nvPr>
            <p:ph type="sldNum" sz="quarter" idx="16"/>
          </p:nvPr>
        </p:nvSpPr>
        <p:spPr/>
        <p:txBody>
          <a:bodyPr rtlCol="0"/>
          <a:lstStyle/>
          <a:p>
            <a:fld id="{62F15382-DE77-43C0-8873-1C34236215D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4C5EF3F-E799-4CD5-966C-A18155E5097D}" type="datetimeFigureOut">
              <a:rPr lang="en-US" smtClean="0"/>
              <a:pPr/>
              <a:t>5/1/2011</a:t>
            </a:fld>
            <a:endParaRPr lang="en-US"/>
          </a:p>
        </p:txBody>
      </p:sp>
      <p:sp>
        <p:nvSpPr>
          <p:cNvPr id="12" name="Slide Number Placeholder 11"/>
          <p:cNvSpPr>
            <a:spLocks noGrp="1"/>
          </p:cNvSpPr>
          <p:nvPr>
            <p:ph type="sldNum" sz="quarter" idx="16"/>
          </p:nvPr>
        </p:nvSpPr>
        <p:spPr/>
        <p:txBody>
          <a:bodyPr rtlCol="0"/>
          <a:lstStyle/>
          <a:p>
            <a:fld id="{62F15382-DE77-43C0-8873-1C34236215D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4C5EF3F-E799-4CD5-966C-A18155E5097D}" type="datetimeFigureOut">
              <a:rPr lang="en-US" smtClean="0"/>
              <a:pPr/>
              <a:t>5/1/2011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2F15382-DE77-43C0-8873-1C34236215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C5EF3F-E799-4CD5-966C-A18155E5097D}" type="datetimeFigureOut">
              <a:rPr lang="en-US" smtClean="0"/>
              <a:pPr/>
              <a:t>5/1/2011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2F15382-DE77-43C0-8873-1C34236215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4C5EF3F-E799-4CD5-966C-A18155E5097D}" type="datetimeFigureOut">
              <a:rPr lang="en-US" smtClean="0"/>
              <a:pPr/>
              <a:t>5/1/2011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2F15382-DE77-43C0-8873-1C34236215D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4C5EF3F-E799-4CD5-966C-A18155E5097D}" type="datetimeFigureOut">
              <a:rPr lang="en-US" smtClean="0"/>
              <a:pPr/>
              <a:t>5/1/2011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2F15382-DE77-43C0-8873-1C34236215D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4C5EF3F-E799-4CD5-966C-A18155E5097D}" type="datetimeFigureOut">
              <a:rPr lang="en-US" smtClean="0"/>
              <a:pPr/>
              <a:t>5/1/2011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2F15382-DE77-43C0-8873-1C34236215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315200" cy="1600200"/>
          </a:xfrm>
        </p:spPr>
        <p:txBody>
          <a:bodyPr/>
          <a:lstStyle/>
          <a:p>
            <a:r>
              <a:rPr lang="en-US" dirty="0"/>
              <a:t>M</a:t>
            </a:r>
            <a:r>
              <a:rPr lang="en-US" dirty="0" smtClean="0"/>
              <a:t>odule- 1/2</a:t>
            </a:r>
            <a:endParaRPr lang="en-US" dirty="0"/>
          </a:p>
        </p:txBody>
      </p:sp>
      <p:sp>
        <p:nvSpPr>
          <p:cNvPr id="3" name="Subtitle 2"/>
          <p:cNvSpPr>
            <a:spLocks noGrp="1"/>
          </p:cNvSpPr>
          <p:nvPr>
            <p:ph type="subTitle" idx="1"/>
          </p:nvPr>
        </p:nvSpPr>
        <p:spPr>
          <a:xfrm>
            <a:off x="304800" y="609600"/>
            <a:ext cx="7924800" cy="5867400"/>
          </a:xfrm>
          <a:solidFill>
            <a:schemeClr val="tx2">
              <a:lumMod val="75000"/>
            </a:schemeClr>
          </a:solidFill>
          <a:ln>
            <a:solidFill>
              <a:schemeClr val="tx2">
                <a:lumMod val="10000"/>
              </a:schemeClr>
            </a:solidFill>
          </a:ln>
        </p:spPr>
        <p:txBody>
          <a:bodyPr>
            <a:normAutofit/>
          </a:bodyPr>
          <a:lstStyle/>
          <a:p>
            <a:r>
              <a:rPr lang="en-US" dirty="0" smtClean="0"/>
              <a:t>Module : 1 /2</a:t>
            </a:r>
          </a:p>
          <a:p>
            <a:r>
              <a:rPr lang="en-US" dirty="0" smtClean="0"/>
              <a:t>class: VII</a:t>
            </a:r>
          </a:p>
          <a:p>
            <a:r>
              <a:rPr lang="en-US" dirty="0" smtClean="0"/>
              <a:t>Subject: English( Honeycomb)</a:t>
            </a:r>
          </a:p>
          <a:p>
            <a:pPr algn="l"/>
            <a:r>
              <a:rPr lang="en-US" dirty="0" smtClean="0"/>
              <a:t>Name of the chapter: Chapter -3 </a:t>
            </a:r>
            <a:r>
              <a:rPr lang="en-US" dirty="0" err="1" smtClean="0"/>
              <a:t>Gopal</a:t>
            </a:r>
            <a:r>
              <a:rPr lang="en-US" dirty="0" smtClean="0"/>
              <a:t> and the </a:t>
            </a:r>
            <a:r>
              <a:rPr lang="en-US" dirty="0" err="1" smtClean="0"/>
              <a:t>Hilsa</a:t>
            </a:r>
            <a:r>
              <a:rPr lang="en-US" dirty="0" smtClean="0"/>
              <a:t> </a:t>
            </a:r>
            <a:r>
              <a:rPr lang="en-US" dirty="0" smtClean="0"/>
              <a:t>Fish</a:t>
            </a:r>
          </a:p>
          <a:p>
            <a:r>
              <a:rPr lang="en-US" dirty="0" smtClean="0"/>
              <a:t>Name of the Teacher: Mrs. Eva </a:t>
            </a:r>
            <a:r>
              <a:rPr lang="en-US" dirty="0" err="1" smtClean="0"/>
              <a:t>Guria</a:t>
            </a:r>
            <a:endParaRPr lang="en-US" dirty="0" smtClean="0"/>
          </a:p>
          <a:p>
            <a:r>
              <a:rPr lang="en-US" dirty="0" smtClean="0"/>
              <a:t>Name Of the School: AECS, </a:t>
            </a:r>
            <a:r>
              <a:rPr lang="en-US" smtClean="0"/>
              <a:t>Narwapahar</a:t>
            </a:r>
            <a:endParaRPr lang="en-US" dirty="0"/>
          </a:p>
        </p:txBody>
      </p:sp>
      <p:pic>
        <p:nvPicPr>
          <p:cNvPr id="3074" name="Picture 2" descr="C:\Users\home\Desktop\images (21).jpeg"/>
          <p:cNvPicPr>
            <a:picLocks noChangeAspect="1" noChangeArrowheads="1"/>
          </p:cNvPicPr>
          <p:nvPr/>
        </p:nvPicPr>
        <p:blipFill>
          <a:blip r:embed="rId2"/>
          <a:srcRect/>
          <a:stretch>
            <a:fillRect/>
          </a:stretch>
        </p:blipFill>
        <p:spPr bwMode="auto">
          <a:xfrm>
            <a:off x="4343400" y="1737154"/>
            <a:ext cx="2057400" cy="150134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continued………</a:t>
            </a:r>
            <a:endParaRPr lang="en-US" dirty="0"/>
          </a:p>
        </p:txBody>
      </p:sp>
      <p:pic>
        <p:nvPicPr>
          <p:cNvPr id="1026" name="Picture 2" descr="C:\Users\home\Desktop\download (1).jpeg"/>
          <p:cNvPicPr>
            <a:picLocks noGrp="1" noChangeAspect="1" noChangeArrowheads="1"/>
          </p:cNvPicPr>
          <p:nvPr>
            <p:ph sz="quarter" idx="1"/>
          </p:nvPr>
        </p:nvPicPr>
        <p:blipFill>
          <a:blip r:embed="rId2"/>
          <a:srcRect/>
          <a:stretch>
            <a:fillRect/>
          </a:stretch>
        </p:blipFill>
        <p:spPr bwMode="auto">
          <a:xfrm>
            <a:off x="1371600" y="1670050"/>
            <a:ext cx="5943600" cy="418513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5048" cy="1524000"/>
          </a:xfrm>
          <a:solidFill>
            <a:schemeClr val="bg2">
              <a:lumMod val="90000"/>
            </a:schemeClr>
          </a:solidFill>
          <a:ln>
            <a:solidFill>
              <a:schemeClr val="accent2">
                <a:lumMod val="60000"/>
                <a:lumOff val="40000"/>
              </a:schemeClr>
            </a:solidFill>
          </a:ln>
        </p:spPr>
        <p:txBody>
          <a:bodyPr>
            <a:normAutofit/>
          </a:bodyPr>
          <a:lstStyle/>
          <a:p>
            <a:r>
              <a:rPr lang="en-US" sz="3200" b="1" dirty="0" smtClean="0"/>
              <a:t>Introductory question</a:t>
            </a:r>
            <a:br>
              <a:rPr lang="en-US" sz="3200" b="1" dirty="0" smtClean="0"/>
            </a:br>
            <a:r>
              <a:rPr lang="en-US" sz="3200" b="1" dirty="0" smtClean="0"/>
              <a:t>Can you name the fish you see in the pictures?</a:t>
            </a:r>
            <a:endParaRPr lang="en-US" sz="3200" b="1" dirty="0"/>
          </a:p>
        </p:txBody>
      </p:sp>
      <p:pic>
        <p:nvPicPr>
          <p:cNvPr id="1026" name="Picture 2" descr="C:\Users\home\Desktop\images (4).jpeg"/>
          <p:cNvPicPr>
            <a:picLocks noGrp="1" noChangeAspect="1" noChangeArrowheads="1"/>
          </p:cNvPicPr>
          <p:nvPr>
            <p:ph sz="quarter" idx="1"/>
          </p:nvPr>
        </p:nvPicPr>
        <p:blipFill>
          <a:blip r:embed="rId2"/>
          <a:srcRect/>
          <a:stretch>
            <a:fillRect/>
          </a:stretch>
        </p:blipFill>
        <p:spPr bwMode="auto">
          <a:xfrm>
            <a:off x="533400" y="4343400"/>
            <a:ext cx="4652287" cy="2047274"/>
          </a:xfrm>
          <a:prstGeom prst="rect">
            <a:avLst/>
          </a:prstGeom>
          <a:noFill/>
          <a:ln>
            <a:solidFill>
              <a:srgbClr val="002060"/>
            </a:solidFill>
          </a:ln>
        </p:spPr>
      </p:pic>
      <p:pic>
        <p:nvPicPr>
          <p:cNvPr id="2050" name="Picture 2"/>
          <p:cNvPicPr>
            <a:picLocks noChangeAspect="1" noChangeArrowheads="1"/>
          </p:cNvPicPr>
          <p:nvPr/>
        </p:nvPicPr>
        <p:blipFill>
          <a:blip r:embed="rId3"/>
          <a:srcRect/>
          <a:stretch>
            <a:fillRect/>
          </a:stretch>
        </p:blipFill>
        <p:spPr bwMode="auto">
          <a:xfrm>
            <a:off x="5410200" y="2209800"/>
            <a:ext cx="2514600" cy="4075611"/>
          </a:xfrm>
          <a:prstGeom prst="rect">
            <a:avLst/>
          </a:prstGeom>
          <a:solidFill>
            <a:schemeClr val="accent2">
              <a:lumMod val="75000"/>
            </a:schemeClr>
          </a:solidFill>
          <a:ln w="9525">
            <a:solidFill>
              <a:schemeClr val="accent2">
                <a:lumMod val="75000"/>
              </a:schemeClr>
            </a:solid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609600" y="2057400"/>
            <a:ext cx="4572000" cy="2133600"/>
          </a:xfrm>
          <a:prstGeom prst="rect">
            <a:avLst/>
          </a:prstGeom>
          <a:solidFill>
            <a:schemeClr val="bg2">
              <a:lumMod val="50000"/>
            </a:schemeClr>
          </a:solidFill>
          <a:ln w="9525">
            <a:solidFill>
              <a:schemeClr val="accent2">
                <a:lumMod val="75000"/>
              </a:schemeClr>
            </a:solid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a:ln>
            <a:solidFill>
              <a:schemeClr val="accent2">
                <a:lumMod val="20000"/>
                <a:lumOff val="80000"/>
              </a:schemeClr>
            </a:solidFill>
          </a:ln>
        </p:spPr>
        <p:txBody>
          <a:bodyPr/>
          <a:lstStyle/>
          <a:p>
            <a:r>
              <a:rPr lang="en-US" dirty="0" smtClean="0"/>
              <a:t>What is Hilsa Fish?</a:t>
            </a:r>
            <a:endParaRPr lang="en-US" dirty="0"/>
          </a:p>
        </p:txBody>
      </p:sp>
      <p:sp>
        <p:nvSpPr>
          <p:cNvPr id="3" name="Content Placeholder 2"/>
          <p:cNvSpPr>
            <a:spLocks noGrp="1"/>
          </p:cNvSpPr>
          <p:nvPr>
            <p:ph sz="quarter" idx="1"/>
          </p:nvPr>
        </p:nvSpPr>
        <p:spPr>
          <a:xfrm>
            <a:off x="762000" y="1676400"/>
            <a:ext cx="8153400" cy="4495800"/>
          </a:xfrm>
          <a:solidFill>
            <a:schemeClr val="bg2">
              <a:lumMod val="50000"/>
            </a:schemeClr>
          </a:solidFill>
          <a:ln>
            <a:solidFill>
              <a:schemeClr val="accent2">
                <a:lumMod val="50000"/>
              </a:schemeClr>
            </a:solidFill>
          </a:ln>
        </p:spPr>
        <p:txBody>
          <a:bodyPr>
            <a:normAutofit/>
          </a:bodyPr>
          <a:lstStyle/>
          <a:p>
            <a:r>
              <a:rPr lang="en-US" dirty="0" smtClean="0"/>
              <a:t>Hilsa fish is a very popular food fish in South Asia. Hilsa is considered as one of the most tastiest fishes due to its distinctly soft oily texture and  mouthwatering </a:t>
            </a:r>
            <a:r>
              <a:rPr lang="en-US" dirty="0" err="1" smtClean="0"/>
              <a:t>flavour</a:t>
            </a:r>
            <a:r>
              <a:rPr lang="en-US" dirty="0" smtClean="0"/>
              <a:t>. . It is a very important species of fish in Bangladesh. In West Bengal and Bangladesh </a:t>
            </a:r>
            <a:r>
              <a:rPr lang="en-US" dirty="0" err="1" smtClean="0"/>
              <a:t>Hilsa</a:t>
            </a:r>
            <a:r>
              <a:rPr lang="en-US" dirty="0" smtClean="0"/>
              <a:t> is often termed as the “Queen of fishes” .It is mostly sold during monsoon season i.e. from June – September.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1828800"/>
          </a:xfrm>
          <a:solidFill>
            <a:schemeClr val="bg2">
              <a:lumMod val="75000"/>
            </a:schemeClr>
          </a:solidFill>
          <a:ln>
            <a:solidFill>
              <a:schemeClr val="tx2"/>
            </a:solidFill>
          </a:ln>
        </p:spPr>
        <p:txBody>
          <a:bodyPr>
            <a:normAutofit/>
          </a:bodyPr>
          <a:lstStyle/>
          <a:p>
            <a:r>
              <a:rPr lang="en-US" sz="2400" dirty="0" smtClean="0">
                <a:solidFill>
                  <a:schemeClr val="accent6">
                    <a:lumMod val="50000"/>
                  </a:schemeClr>
                </a:solidFill>
              </a:rPr>
              <a:t>CHAPTER-3 GOPAL AND THE HILSA FISH</a:t>
            </a:r>
            <a:endParaRPr lang="en-US" sz="2400" dirty="0">
              <a:solidFill>
                <a:schemeClr val="accent6">
                  <a:lumMod val="50000"/>
                </a:schemeClr>
              </a:solidFill>
            </a:endParaRPr>
          </a:p>
        </p:txBody>
      </p:sp>
      <p:sp>
        <p:nvSpPr>
          <p:cNvPr id="3" name="Content Placeholder 2"/>
          <p:cNvSpPr>
            <a:spLocks noGrp="1"/>
          </p:cNvSpPr>
          <p:nvPr>
            <p:ph sz="quarter" idx="1"/>
          </p:nvPr>
        </p:nvSpPr>
        <p:spPr>
          <a:xfrm>
            <a:off x="152400" y="2057400"/>
            <a:ext cx="8613648" cy="4572000"/>
          </a:xfrm>
        </p:spPr>
        <p:txBody>
          <a:bodyPr/>
          <a:lstStyle/>
          <a:p>
            <a:pPr>
              <a:buNone/>
            </a:pPr>
            <a:endParaRPr lang="en-US" u="sng" dirty="0" smtClean="0"/>
          </a:p>
          <a:p>
            <a:pPr>
              <a:buNone/>
            </a:pPr>
            <a:r>
              <a:rPr lang="en-US" u="sng" dirty="0" smtClean="0"/>
              <a:t>CHARACTERS OF THE STORY : </a:t>
            </a:r>
          </a:p>
          <a:p>
            <a:pPr>
              <a:buNone/>
            </a:pPr>
            <a:r>
              <a:rPr lang="en-US" dirty="0" smtClean="0"/>
              <a:t>Gopal, The King, King’s Courtiers, Gopal’s wife </a:t>
            </a:r>
          </a:p>
          <a:p>
            <a:pPr>
              <a:buNone/>
            </a:pPr>
            <a:endParaRPr lang="en-US" u="sng" dirty="0"/>
          </a:p>
        </p:txBody>
      </p:sp>
      <p:pic>
        <p:nvPicPr>
          <p:cNvPr id="5" name="Picture 2" descr="C:\Users\home\Desktop\images (3).jpeg"/>
          <p:cNvPicPr>
            <a:picLocks noChangeAspect="1" noChangeArrowheads="1"/>
          </p:cNvPicPr>
          <p:nvPr/>
        </p:nvPicPr>
        <p:blipFill>
          <a:blip r:embed="rId2"/>
          <a:srcRect/>
          <a:stretch>
            <a:fillRect/>
          </a:stretch>
        </p:blipFill>
        <p:spPr bwMode="auto">
          <a:xfrm>
            <a:off x="5715000" y="457200"/>
            <a:ext cx="3124200" cy="2762250"/>
          </a:xfrm>
          <a:prstGeom prst="rect">
            <a:avLst/>
          </a:prstGeom>
          <a:noFill/>
        </p:spPr>
      </p:pic>
      <p:pic>
        <p:nvPicPr>
          <p:cNvPr id="1027" name="Picture 3"/>
          <p:cNvPicPr>
            <a:picLocks noChangeAspect="1" noChangeArrowheads="1"/>
          </p:cNvPicPr>
          <p:nvPr/>
        </p:nvPicPr>
        <p:blipFill>
          <a:blip r:embed="rId3"/>
          <a:srcRect/>
          <a:stretch>
            <a:fillRect/>
          </a:stretch>
        </p:blipFill>
        <p:spPr bwMode="auto">
          <a:xfrm>
            <a:off x="4572000" y="3657600"/>
            <a:ext cx="3551067" cy="27432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228600" y="3733800"/>
            <a:ext cx="4219575" cy="28956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838200" y="2971800"/>
            <a:ext cx="7656513" cy="3505200"/>
          </a:xfrm>
          <a:solidFill>
            <a:schemeClr val="accent2">
              <a:lumMod val="40000"/>
              <a:lumOff val="60000"/>
            </a:schemeClr>
          </a:solidFill>
        </p:spPr>
        <p:txBody>
          <a:bodyPr/>
          <a:lstStyle/>
          <a:p>
            <a:r>
              <a:rPr lang="en-US" dirty="0" smtClean="0">
                <a:solidFill>
                  <a:srgbClr val="002060"/>
                </a:solidFill>
              </a:rPr>
              <a:t>Gopal was a brilliant courtier in the king’s court. He was just like Birbal and Tenalirama. He was very witty and had a solution of all the problems. He was very loyal to the king .</a:t>
            </a:r>
            <a:r>
              <a:rPr lang="en-US" dirty="0" smtClean="0"/>
              <a:t> </a:t>
            </a:r>
            <a:r>
              <a:rPr lang="en-US" dirty="0" smtClean="0">
                <a:solidFill>
                  <a:srgbClr val="002060"/>
                </a:solidFill>
              </a:rPr>
              <a:t>By his intelligence, he managed to bring the </a:t>
            </a:r>
            <a:r>
              <a:rPr lang="en-US" dirty="0" err="1" smtClean="0">
                <a:solidFill>
                  <a:srgbClr val="002060"/>
                </a:solidFill>
              </a:rPr>
              <a:t>Hilsa</a:t>
            </a:r>
            <a:r>
              <a:rPr lang="en-US" dirty="0" smtClean="0">
                <a:solidFill>
                  <a:srgbClr val="002060"/>
                </a:solidFill>
              </a:rPr>
              <a:t> fish in the palace without any anyone noticing about it and accomplished his goal.</a:t>
            </a:r>
          </a:p>
          <a:p>
            <a:endParaRPr lang="en-US" dirty="0">
              <a:solidFill>
                <a:srgbClr val="002060"/>
              </a:solidFill>
            </a:endParaRPr>
          </a:p>
        </p:txBody>
      </p:sp>
      <p:sp>
        <p:nvSpPr>
          <p:cNvPr id="3" name="Title 2"/>
          <p:cNvSpPr>
            <a:spLocks noGrp="1"/>
          </p:cNvSpPr>
          <p:nvPr>
            <p:ph type="title"/>
          </p:nvPr>
        </p:nvSpPr>
        <p:spPr>
          <a:xfrm>
            <a:off x="990600" y="1600200"/>
            <a:ext cx="7772400" cy="838200"/>
          </a:xfrm>
          <a:solidFill>
            <a:schemeClr val="tx2">
              <a:lumMod val="50000"/>
            </a:schemeClr>
          </a:solidFill>
          <a:ln>
            <a:solidFill>
              <a:schemeClr val="tx1">
                <a:lumMod val="95000"/>
                <a:lumOff val="5000"/>
              </a:schemeClr>
            </a:solidFill>
          </a:ln>
        </p:spPr>
        <p:txBody>
          <a:bodyPr>
            <a:noAutofit/>
          </a:bodyPr>
          <a:lstStyle/>
          <a:p>
            <a:r>
              <a:rPr lang="en-US" sz="2800" dirty="0" smtClean="0"/>
              <a:t>GOPAL: THE MAIN CHARACTER OF THE STORY</a:t>
            </a:r>
            <a:br>
              <a:rPr lang="en-US" sz="2800" dirty="0" smtClean="0"/>
            </a:b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990600"/>
          </a:xfrm>
          <a:solidFill>
            <a:schemeClr val="accent4"/>
          </a:solidFill>
          <a:ln>
            <a:solidFill>
              <a:schemeClr val="tx1">
                <a:lumMod val="85000"/>
                <a:lumOff val="15000"/>
              </a:schemeClr>
            </a:solidFill>
          </a:ln>
        </p:spPr>
        <p:txBody>
          <a:bodyPr>
            <a:noAutofit/>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t>
            </a:r>
            <a:r>
              <a:rPr lang="en-US" sz="3200" dirty="0" smtClean="0">
                <a:solidFill>
                  <a:schemeClr val="bg2">
                    <a:lumMod val="10000"/>
                  </a:schemeClr>
                </a:solidFill>
              </a:rPr>
              <a:t>Hilsa Fish Season</a:t>
            </a:r>
            <a:r>
              <a:rPr lang="en-US" sz="2800" dirty="0" smtClean="0"/>
              <a:t/>
            </a:r>
            <a:br>
              <a:rPr lang="en-US" sz="2800" dirty="0" smtClean="0"/>
            </a:br>
            <a:r>
              <a:rPr lang="en-US" sz="2800" dirty="0" smtClean="0"/>
              <a:t/>
            </a:r>
            <a:br>
              <a:rPr lang="en-US" sz="2800" dirty="0" smtClean="0"/>
            </a:br>
            <a:r>
              <a:rPr lang="en-US" sz="2000" dirty="0" smtClean="0"/>
              <a:t>It was the season of Hilsa fish and everybody was talking about Hilsa Fish. Fishermen, fishmongers and householders were interested only  in Hilsa Fish. </a:t>
            </a:r>
            <a:endParaRPr lang="en-US" sz="2000" dirty="0"/>
          </a:p>
        </p:txBody>
      </p:sp>
      <p:pic>
        <p:nvPicPr>
          <p:cNvPr id="1026" name="Picture 2" descr="C:\Users\home\Desktop\images (22).jpeg"/>
          <p:cNvPicPr>
            <a:picLocks noGrp="1" noChangeAspect="1" noChangeArrowheads="1"/>
          </p:cNvPicPr>
          <p:nvPr>
            <p:ph sz="quarter" idx="1"/>
          </p:nvPr>
        </p:nvPicPr>
        <p:blipFill>
          <a:blip r:embed="rId2"/>
          <a:srcRect/>
          <a:stretch>
            <a:fillRect/>
          </a:stretch>
        </p:blipFill>
        <p:spPr bwMode="auto">
          <a:xfrm>
            <a:off x="4495800" y="148423"/>
            <a:ext cx="3657600" cy="994577"/>
          </a:xfrm>
          <a:prstGeom prst="rect">
            <a:avLst/>
          </a:prstGeom>
          <a:noFill/>
          <a:ln>
            <a:solidFill>
              <a:schemeClr val="tx1"/>
            </a:solidFill>
          </a:ln>
        </p:spPr>
      </p:pic>
      <p:pic>
        <p:nvPicPr>
          <p:cNvPr id="1028" name="Picture 4" descr="C:\Users\home\Desktop\images (12).jpeg"/>
          <p:cNvPicPr>
            <a:picLocks noChangeAspect="1" noChangeArrowheads="1"/>
          </p:cNvPicPr>
          <p:nvPr/>
        </p:nvPicPr>
        <p:blipFill>
          <a:blip r:embed="rId3"/>
          <a:srcRect/>
          <a:stretch>
            <a:fillRect/>
          </a:stretch>
        </p:blipFill>
        <p:spPr bwMode="auto">
          <a:xfrm>
            <a:off x="4191000" y="2743199"/>
            <a:ext cx="4343400" cy="4113637"/>
          </a:xfrm>
          <a:prstGeom prst="rect">
            <a:avLst/>
          </a:prstGeom>
          <a:noFill/>
          <a:ln>
            <a:solidFill>
              <a:srgbClr val="FF0000"/>
            </a:solidFill>
          </a:ln>
        </p:spPr>
      </p:pic>
      <p:pic>
        <p:nvPicPr>
          <p:cNvPr id="1029" name="Picture 5" descr="C:\Users\home\Desktop\image gopi.jpeg"/>
          <p:cNvPicPr>
            <a:picLocks noChangeAspect="1" noChangeArrowheads="1"/>
          </p:cNvPicPr>
          <p:nvPr/>
        </p:nvPicPr>
        <p:blipFill>
          <a:blip r:embed="rId4"/>
          <a:srcRect/>
          <a:stretch>
            <a:fillRect/>
          </a:stretch>
        </p:blipFill>
        <p:spPr bwMode="auto">
          <a:xfrm>
            <a:off x="146976" y="2667000"/>
            <a:ext cx="4041847" cy="4191000"/>
          </a:xfrm>
          <a:prstGeom prst="rect">
            <a:avLst/>
          </a:prstGeom>
          <a:noFill/>
          <a:ln>
            <a:solidFill>
              <a:schemeClr val="tx1">
                <a:lumMod val="95000"/>
                <a:lumOff val="5000"/>
              </a:schemeClr>
            </a:solid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32648" cy="685800"/>
          </a:xfrm>
          <a:solidFill>
            <a:srgbClr val="92D050"/>
          </a:solidFill>
        </p:spPr>
        <p:txBody>
          <a:bodyPr>
            <a:normAutofit fontScale="90000"/>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t>
            </a:r>
            <a:r>
              <a:rPr lang="en-US" sz="3100" dirty="0" smtClean="0"/>
              <a:t>Even  the King’s court was not an exception </a:t>
            </a:r>
            <a:br>
              <a:rPr lang="en-US" sz="3100" dirty="0" smtClean="0"/>
            </a:br>
            <a:r>
              <a:rPr lang="en-US" sz="3100" dirty="0" smtClean="0"/>
              <a:t> </a:t>
            </a:r>
            <a:r>
              <a:rPr lang="en-US" sz="2400" dirty="0" smtClean="0"/>
              <a:t/>
            </a:r>
            <a:br>
              <a:rPr lang="en-US" sz="2400" dirty="0" smtClean="0"/>
            </a:br>
            <a:r>
              <a:rPr lang="en-US" sz="2400" dirty="0" smtClean="0"/>
              <a:t>.</a:t>
            </a:r>
            <a:br>
              <a:rPr lang="en-US" sz="2400" dirty="0" smtClean="0"/>
            </a:br>
            <a:r>
              <a:rPr lang="en-US" sz="2400" dirty="0" smtClean="0"/>
              <a:t/>
            </a:r>
            <a:br>
              <a:rPr lang="en-US" sz="2400" dirty="0" smtClean="0"/>
            </a:br>
            <a:r>
              <a:rPr lang="en-US" sz="2400" dirty="0" smtClean="0"/>
              <a:t> In the royal court,thecourtiers were also talking about the </a:t>
            </a:r>
            <a:r>
              <a:rPr lang="en-US" sz="2400" dirty="0" err="1" smtClean="0"/>
              <a:t>Hilsa</a:t>
            </a:r>
            <a:r>
              <a:rPr lang="en-US" sz="2400" dirty="0" smtClean="0"/>
              <a:t> </a:t>
            </a:r>
            <a:r>
              <a:rPr lang="en-US" sz="2400" dirty="0" err="1" smtClean="0"/>
              <a:t>fish.One</a:t>
            </a:r>
            <a:r>
              <a:rPr lang="en-US" sz="2400" dirty="0" smtClean="0"/>
              <a:t> of the courtiers asked the king if he had seen the Hilsa fish he had cought.Hilsa had become above the state affairs.</a:t>
            </a:r>
            <a:endParaRPr lang="en-US" sz="2400" dirty="0"/>
          </a:p>
        </p:txBody>
      </p:sp>
      <p:pic>
        <p:nvPicPr>
          <p:cNvPr id="5122" name="Picture 2" descr="C:\Users\home\Desktop\images (10).jpeg"/>
          <p:cNvPicPr>
            <a:picLocks noGrp="1" noChangeAspect="1" noChangeArrowheads="1"/>
          </p:cNvPicPr>
          <p:nvPr>
            <p:ph sz="quarter" idx="1"/>
          </p:nvPr>
        </p:nvPicPr>
        <p:blipFill>
          <a:blip r:embed="rId2"/>
          <a:srcRect/>
          <a:stretch>
            <a:fillRect/>
          </a:stretch>
        </p:blipFill>
        <p:spPr bwMode="auto">
          <a:xfrm>
            <a:off x="533400" y="2895600"/>
            <a:ext cx="8001000" cy="378229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a:ln>
            <a:solidFill>
              <a:schemeClr val="accent4">
                <a:lumMod val="50000"/>
              </a:schemeClr>
            </a:solidFill>
          </a:ln>
        </p:spPr>
        <p:txBody>
          <a:bodyPr>
            <a:normAutofit/>
          </a:bodyPr>
          <a:lstStyle/>
          <a:p>
            <a:r>
              <a:rPr lang="en-US" sz="2800" dirty="0" smtClean="0"/>
              <a:t>		The king gets angry</a:t>
            </a:r>
            <a:br>
              <a:rPr lang="en-US" sz="2800" dirty="0" smtClean="0"/>
            </a:br>
            <a:endParaRPr lang="en-US" sz="2800" dirty="0"/>
          </a:p>
        </p:txBody>
      </p:sp>
      <p:sp>
        <p:nvSpPr>
          <p:cNvPr id="3" name="Content Placeholder 2"/>
          <p:cNvSpPr>
            <a:spLocks noGrp="1"/>
          </p:cNvSpPr>
          <p:nvPr>
            <p:ph sz="quarter" idx="1"/>
          </p:nvPr>
        </p:nvSpPr>
        <p:spPr>
          <a:xfrm>
            <a:off x="0" y="1676400"/>
            <a:ext cx="8915400" cy="4953000"/>
          </a:xfrm>
        </p:spPr>
        <p:txBody>
          <a:bodyPr/>
          <a:lstStyle/>
          <a:p>
            <a:r>
              <a:rPr lang="en-US" sz="2000" dirty="0" smtClean="0"/>
              <a:t>Hearing the courtiers’ talk, the king lost his temper. But soon the king realised that no could stop  people from talking about Hilsa fish not even Gopal who was the wisest man in his court.</a:t>
            </a:r>
          </a:p>
          <a:p>
            <a:endParaRPr lang="en-US" dirty="0" smtClean="0"/>
          </a:p>
          <a:p>
            <a:endParaRPr lang="en-US" dirty="0" smtClean="0"/>
          </a:p>
          <a:p>
            <a:endParaRPr lang="en-US" dirty="0"/>
          </a:p>
        </p:txBody>
      </p:sp>
      <p:pic>
        <p:nvPicPr>
          <p:cNvPr id="6148" name="Picture 4" descr="C:\Users\home\Desktop\images (16).jpeg"/>
          <p:cNvPicPr>
            <a:picLocks noChangeAspect="1" noChangeArrowheads="1"/>
          </p:cNvPicPr>
          <p:nvPr/>
        </p:nvPicPr>
        <p:blipFill>
          <a:blip r:embed="rId2"/>
          <a:srcRect/>
          <a:stretch>
            <a:fillRect/>
          </a:stretch>
        </p:blipFill>
        <p:spPr bwMode="auto">
          <a:xfrm>
            <a:off x="0" y="3048001"/>
            <a:ext cx="5498097" cy="3581399"/>
          </a:xfrm>
          <a:prstGeom prst="rect">
            <a:avLst/>
          </a:prstGeom>
          <a:noFill/>
        </p:spPr>
      </p:pic>
      <p:pic>
        <p:nvPicPr>
          <p:cNvPr id="2051" name="Picture 3" descr="C:\Users\home\Desktop\images (17).jpeg"/>
          <p:cNvPicPr>
            <a:picLocks noChangeAspect="1" noChangeArrowheads="1"/>
          </p:cNvPicPr>
          <p:nvPr/>
        </p:nvPicPr>
        <p:blipFill>
          <a:blip r:embed="rId3"/>
          <a:srcRect/>
          <a:stretch>
            <a:fillRect/>
          </a:stretch>
        </p:blipFill>
        <p:spPr bwMode="auto">
          <a:xfrm>
            <a:off x="5410200" y="3124200"/>
            <a:ext cx="3276600" cy="3429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02752" cy="990600"/>
          </a:xfrm>
          <a:solidFill>
            <a:schemeClr val="accent4">
              <a:lumMod val="60000"/>
              <a:lumOff val="40000"/>
            </a:schemeClr>
          </a:solidFill>
          <a:ln>
            <a:solidFill>
              <a:schemeClr val="accent2"/>
            </a:solidFill>
          </a:ln>
        </p:spPr>
        <p:txBody>
          <a:bodyPr>
            <a:normAutofit/>
          </a:bodyPr>
          <a:lstStyle/>
          <a:p>
            <a:r>
              <a:rPr lang="en-US" sz="2800" dirty="0" smtClean="0"/>
              <a:t>The king challenges Gopal </a:t>
            </a:r>
            <a:endParaRPr lang="en-US" sz="2800" dirty="0"/>
          </a:p>
        </p:txBody>
      </p:sp>
      <p:pic>
        <p:nvPicPr>
          <p:cNvPr id="1027" name="Picture 3" descr="C:\Users\home\Desktop\images (13).jpeg"/>
          <p:cNvPicPr>
            <a:picLocks noChangeAspect="1" noChangeArrowheads="1"/>
          </p:cNvPicPr>
          <p:nvPr/>
        </p:nvPicPr>
        <p:blipFill>
          <a:blip r:embed="rId2"/>
          <a:srcRect/>
          <a:stretch>
            <a:fillRect/>
          </a:stretch>
        </p:blipFill>
        <p:spPr bwMode="auto">
          <a:xfrm>
            <a:off x="4876800" y="152400"/>
            <a:ext cx="4114800" cy="1181100"/>
          </a:xfrm>
          <a:prstGeom prst="rect">
            <a:avLst/>
          </a:prstGeom>
          <a:noFill/>
        </p:spPr>
      </p:pic>
      <p:sp>
        <p:nvSpPr>
          <p:cNvPr id="6" name="Content Placeholder 5"/>
          <p:cNvSpPr>
            <a:spLocks noGrp="1"/>
          </p:cNvSpPr>
          <p:nvPr>
            <p:ph sz="quarter" idx="1"/>
          </p:nvPr>
        </p:nvSpPr>
        <p:spPr>
          <a:xfrm>
            <a:off x="304800" y="1676400"/>
            <a:ext cx="8458200" cy="5181600"/>
          </a:xfrm>
          <a:ln>
            <a:solidFill>
              <a:schemeClr val="accent2">
                <a:lumMod val="75000"/>
              </a:schemeClr>
            </a:solidFill>
          </a:ln>
        </p:spPr>
        <p:txBody>
          <a:bodyPr>
            <a:normAutofit/>
          </a:bodyPr>
          <a:lstStyle/>
          <a:p>
            <a:r>
              <a:rPr lang="en-US" sz="1800" dirty="0" smtClean="0"/>
              <a:t>The king challenged Gopal to buy a Hilsa fish  and bring it to the palace without anyone noticing about it. Gopal accepted the challenge and made some preparation for it. He did three things to change his look. He half- shaved his face, smeared himself with ash  and worn tattered cloth. This made his wife surprised and asked him not to go out in such disgraceful attire.</a:t>
            </a:r>
            <a:endParaRPr lang="en-US" sz="1800" dirty="0"/>
          </a:p>
        </p:txBody>
      </p:sp>
      <p:pic>
        <p:nvPicPr>
          <p:cNvPr id="1029" name="Picture 5" descr="C:\Users\home\Desktop\images (11).jpeg"/>
          <p:cNvPicPr>
            <a:picLocks noChangeAspect="1" noChangeArrowheads="1"/>
          </p:cNvPicPr>
          <p:nvPr/>
        </p:nvPicPr>
        <p:blipFill>
          <a:blip r:embed="rId3"/>
          <a:srcRect/>
          <a:stretch>
            <a:fillRect/>
          </a:stretch>
        </p:blipFill>
        <p:spPr bwMode="auto">
          <a:xfrm>
            <a:off x="4953000" y="3340626"/>
            <a:ext cx="3822740" cy="3517374"/>
          </a:xfrm>
          <a:prstGeom prst="rect">
            <a:avLst/>
          </a:prstGeom>
          <a:noFill/>
        </p:spPr>
      </p:pic>
      <p:pic>
        <p:nvPicPr>
          <p:cNvPr id="2050" name="Picture 2"/>
          <p:cNvPicPr>
            <a:picLocks noChangeAspect="1" noChangeArrowheads="1"/>
          </p:cNvPicPr>
          <p:nvPr/>
        </p:nvPicPr>
        <p:blipFill>
          <a:blip r:embed="rId4"/>
          <a:srcRect/>
          <a:stretch>
            <a:fillRect/>
          </a:stretch>
        </p:blipFill>
        <p:spPr bwMode="auto">
          <a:xfrm>
            <a:off x="457199" y="3284065"/>
            <a:ext cx="4648201" cy="3516292"/>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471</TotalTime>
  <Words>342</Words>
  <Application>Microsoft Office PowerPoint</Application>
  <PresentationFormat>On-screen Show (4:3)</PresentationFormat>
  <Paragraphs>24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Module- 1/2</vt:lpstr>
      <vt:lpstr>Introductory question Can you name the fish you see in the pictures?</vt:lpstr>
      <vt:lpstr>What is Hilsa Fish?</vt:lpstr>
      <vt:lpstr>CHAPTER-3 GOPAL AND THE HILSA FISH</vt:lpstr>
      <vt:lpstr>GOPAL: THE MAIN CHARACTER OF THE STORY </vt:lpstr>
      <vt:lpstr>     Hilsa Fish Season  It was the season of Hilsa fish and everybody was talking about Hilsa Fish. Fishermen, fishmongers and householders were interested only  in Hilsa Fish. </vt:lpstr>
      <vt:lpstr>       Even  the King’s court was not an exception    .   In the royal court,thecourtiers were also talking about the Hilsa fish.One of the courtiers asked the king if he had seen the Hilsa fish he had cought.Hilsa had become above the state affairs.</vt:lpstr>
      <vt:lpstr>  The king gets angry </vt:lpstr>
      <vt:lpstr>The king challenges Gopal </vt:lpstr>
      <vt:lpstr>To be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Module- 1/2</dc:title>
  <dc:creator>home</dc:creator>
  <cp:lastModifiedBy>home</cp:lastModifiedBy>
  <cp:revision>79</cp:revision>
  <dcterms:created xsi:type="dcterms:W3CDTF">2011-04-17T18:52:12Z</dcterms:created>
  <dcterms:modified xsi:type="dcterms:W3CDTF">2011-05-01T03:57:16Z</dcterms:modified>
</cp:coreProperties>
</file>